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66" r:id="rId14"/>
    <p:sldId id="267" r:id="rId15"/>
    <p:sldId id="27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jWa+8x/oEncKHWtv7+Xdrpccd9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777a7549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777a75497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e777a75497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777a7549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777a75497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e777a75497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 will work if you have anaconda prompt open, if you have previously opened it and run the kernel it should work without having to do so. </a:t>
            </a:r>
            <a:endParaRPr/>
          </a:p>
        </p:txBody>
      </p:sp>
      <p:sp>
        <p:nvSpPr>
          <p:cNvPr id="247" name="Google Shape;24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7a7549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7a75497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e777a75497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777a75497_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e777a75497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777a7549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777a75497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e777a75497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rial"/>
              <a:buNone/>
              <a:defRPr sz="8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None/>
              <a:defRPr sz="2800"/>
            </a:lvl2pPr>
            <a:lvl3pPr lvl="2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3pPr>
            <a:lvl4pPr lvl="3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4pPr>
            <a:lvl5pPr lvl="4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5pPr>
            <a:lvl6pPr lvl="5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6pPr>
            <a:lvl7pPr lvl="6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7pPr>
            <a:lvl8pPr lvl="7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8pPr>
            <a:lvl9pPr lvl="8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3200"/>
              <a:buChar char=" "/>
              <a:defRPr sz="3200"/>
            </a:lvl1pPr>
            <a:lvl2pPr marL="914400" lvl="1" indent="-406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  <a:defRPr sz="2800"/>
            </a:lvl2pPr>
            <a:lvl3pPr marL="1371600" lvl="2" indent="-381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3pPr>
            <a:lvl4pPr marL="1828800" lvl="3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4pPr>
            <a:lvl5pPr marL="2286000" lvl="4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5pPr>
            <a:lvl6pPr marL="2743200" lvl="5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6pPr>
            <a:lvl7pPr marL="3200400" lvl="6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7pPr>
            <a:lvl8pPr marL="3657600" lvl="7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8pPr>
            <a:lvl9pPr marL="4114800" lvl="8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body" idx="2"/>
          </p:nvPr>
        </p:nvSpPr>
        <p:spPr>
          <a:xfrm>
            <a:off x="8275982" y="2511813"/>
            <a:ext cx="3398520" cy="312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0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B7E0E9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0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4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1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2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rial"/>
              <a:buNone/>
              <a:defRPr sz="8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  <a:defRPr sz="2800"/>
            </a:lvl2pPr>
            <a:lvl3pPr lvl="2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/>
            </a:lvl3pPr>
            <a:lvl4pPr lvl="3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4pPr>
            <a:lvl5pPr lvl="4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5pPr>
            <a:lvl6pPr lvl="5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6pPr>
            <a:lvl7pPr lvl="6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7pPr>
            <a:lvl8pPr lvl="7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8pPr>
            <a:lvl9pPr lvl="8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sz="8800" b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sz="2200" b="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sz="2200" b="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localhost:8888/notebooks/Desktop/SMU%20Data%20Science%20coursework/SMU%20Data%20Science%20copy/smu-dal-data-pt-06-2021-u-c/smu-dal-data-pt-06-2021-u-c/SMU_Project-1/Jons_Work/Interactive%20Map%20only.ipyn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ericpierce/austinhousingprices?select=austinHousingData.csv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ensus.gov/data/datasets/time-series/demo/popest/2010s-counties-total.htm" TargetMode="External"/><Relationship Id="rId4" Type="http://schemas.openxmlformats.org/officeDocument/2006/relationships/hyperlink" Target="https://cloud.google.com/maps-platfor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" descr="A body of water with buildings in the background&#10;&#10;Description automatically generated with medium confidence"/>
          <p:cNvPicPr preferRelativeResize="0"/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Austin Housing EDA</a:t>
            </a:r>
            <a:endParaRPr/>
          </a:p>
        </p:txBody>
      </p:sp>
      <p:sp>
        <p:nvSpPr>
          <p:cNvPr id="111" name="Google Shape;111;p1"/>
          <p:cNvSpPr txBox="1"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Greyson, Thi, and Jon</a:t>
            </a:r>
            <a:endParaRPr/>
          </a:p>
          <a:p>
            <a:pPr marL="0" lvl="0" indent="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SMU Data Analytics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Analysis</a:t>
            </a:r>
            <a:endParaRPr/>
          </a:p>
        </p:txBody>
      </p:sp>
      <p:cxnSp>
        <p:nvCxnSpPr>
          <p:cNvPr id="201" name="Google Shape;201;p9"/>
          <p:cNvCxnSpPr/>
          <p:nvPr/>
        </p:nvCxnSpPr>
        <p:spPr>
          <a:xfrm>
            <a:off x="4971323" y="2211346"/>
            <a:ext cx="0" cy="234958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9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2032" cy="549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 b="0" i="0" dirty="0">
                <a:latin typeface="Arial"/>
                <a:ea typeface="Arial"/>
                <a:cs typeface="Arial"/>
                <a:sym typeface="Arial"/>
              </a:rPr>
              <a:t>Market is primarily affected by: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Location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North-West 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North-East 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South-West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South-East 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 i="0" dirty="0">
                <a:latin typeface="Arial"/>
                <a:ea typeface="Arial"/>
                <a:cs typeface="Arial"/>
                <a:sym typeface="Arial"/>
              </a:rPr>
              <a:t>Living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Space Square Footage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 i="0" dirty="0">
                <a:latin typeface="Arial"/>
                <a:ea typeface="Arial"/>
                <a:cs typeface="Arial"/>
                <a:sym typeface="Arial"/>
              </a:rPr>
              <a:t>Lot Space Square Footage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 i="0" dirty="0">
                <a:latin typeface="Arial"/>
                <a:ea typeface="Arial"/>
                <a:cs typeface="Arial"/>
                <a:sym typeface="Arial"/>
              </a:rPr>
              <a:t>Features of the house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7472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777a75497_1_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3" name="Google Shape;273;ge777a75497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63" y="358050"/>
            <a:ext cx="5728151" cy="2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e777a75497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25" y="3666214"/>
            <a:ext cx="5821251" cy="304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e777a75497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900" y="358050"/>
            <a:ext cx="5789349" cy="2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F09EA6E-0C3E-473A-9F90-F7419A626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901" y="3666214"/>
            <a:ext cx="5789348" cy="30814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0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115" y="733933"/>
            <a:ext cx="4724569" cy="2362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10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" name="Google Shape;209;p10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8316" y="731840"/>
            <a:ext cx="4732940" cy="2366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10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0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2" name="Google Shape;212;p10" descr="Chart, ba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8316" y="3759687"/>
            <a:ext cx="4724569" cy="236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 descr="Chart, bar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9115" y="3755501"/>
            <a:ext cx="4732940" cy="236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1" descr="Chart, scatt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9866" y="640822"/>
            <a:ext cx="3390956" cy="2543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11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0" name="Google Shape;220;p11" descr="Chart, scatte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9866" y="3673961"/>
            <a:ext cx="3390956" cy="2543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11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11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3" name="Google Shape;223;p11" descr="Chart, scatte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4158" y="3671316"/>
            <a:ext cx="3394483" cy="25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 descr="Chart, scatter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89086" y="633212"/>
            <a:ext cx="3404625" cy="255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746C8C6-2C81-471F-BF63-1EE8936B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89"/>
            <a:ext cx="6615404" cy="624218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93A06B3-1B84-4A85-ACB6-2BC7E9F9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234" y="3424335"/>
            <a:ext cx="6615404" cy="3191069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39672D1-A886-4F2A-8CFE-D481E5F67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34" y="-207606"/>
            <a:ext cx="6615404" cy="398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0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7F7F7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2" descr="Chart, scatt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0" y="1032249"/>
            <a:ext cx="6410084" cy="4807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/>
          <p:nvPr/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7F7F7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2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873" y="917557"/>
            <a:ext cx="3854945" cy="192747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/>
          <p:nvPr/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7F7F7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2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5873" y="4020273"/>
            <a:ext cx="3854945" cy="192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52C9703A-4AC1-45C2-B763-1BF42EC9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02" y="5735908"/>
            <a:ext cx="10780776" cy="613283"/>
          </a:xfrm>
        </p:spPr>
        <p:txBody>
          <a:bodyPr/>
          <a:lstStyle/>
          <a:p>
            <a:r>
              <a:rPr lang="en-US" dirty="0"/>
              <a:t>Prices vs. Region</a:t>
            </a:r>
          </a:p>
        </p:txBody>
      </p:sp>
      <p:pic>
        <p:nvPicPr>
          <p:cNvPr id="243" name="Google Shape;243;ge777a75497_1_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66844" y="279918"/>
            <a:ext cx="6900908" cy="533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4" descr="A map of the area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1827" r="4055" b="-1"/>
          <a:stretch/>
        </p:blipFill>
        <p:spPr>
          <a:xfrm>
            <a:off x="1" y="10"/>
            <a:ext cx="78159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>
            <a:spLocks noGrp="1"/>
          </p:cNvSpPr>
          <p:nvPr>
            <p:ph type="body" idx="1"/>
          </p:nvPr>
        </p:nvSpPr>
        <p:spPr>
          <a:xfrm>
            <a:off x="7815943" y="1340498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n-US" sz="2000" dirty="0"/>
              <a:t>Heatmap by sales price</a:t>
            </a:r>
            <a:endParaRPr dirty="0"/>
          </a:p>
          <a:p>
            <a:pPr marL="91440" lvl="0" indent="-127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n-US" sz="2000" dirty="0"/>
              <a:t>2020 </a:t>
            </a:r>
            <a:endParaRPr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endParaRPr sz="2000" dirty="0"/>
          </a:p>
          <a:p>
            <a:pPr marL="91440" lvl="0" indent="-127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Click to see who is correct</a:t>
            </a:r>
            <a:endParaRPr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/>
          <p:nvPr/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</a:rPr>
              <a:t>Actionable Insights</a:t>
            </a:r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body" idx="1"/>
          </p:nvPr>
        </p:nvSpPr>
        <p:spPr>
          <a:xfrm>
            <a:off x="8173212" y="2419773"/>
            <a:ext cx="3401568" cy="393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n-US" sz="1800" b="1" dirty="0"/>
              <a:t>Investment/Buyer Strategies:</a:t>
            </a:r>
            <a:endParaRPr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 dirty="0"/>
              <a:t>Single family homes make up the vast majority of all homes sold in Austin</a:t>
            </a:r>
            <a:endParaRPr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 dirty="0"/>
              <a:t>Investors should buy during the winter months, ideally in Jan.  </a:t>
            </a:r>
            <a:endParaRPr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 dirty="0"/>
              <a:t>Sell during the peak months in the late 2</a:t>
            </a:r>
            <a:r>
              <a:rPr lang="en-US" sz="1800" baseline="30000" dirty="0"/>
              <a:t>nd</a:t>
            </a:r>
            <a:r>
              <a:rPr lang="en-US" sz="1800" dirty="0"/>
              <a:t> and 3</a:t>
            </a:r>
            <a:r>
              <a:rPr lang="en-US" sz="1800" baseline="30000" dirty="0"/>
              <a:t>rd</a:t>
            </a:r>
            <a:r>
              <a:rPr lang="en-US" sz="1800" dirty="0"/>
              <a:t> quarters. </a:t>
            </a:r>
            <a:endParaRPr sz="1800" dirty="0"/>
          </a:p>
          <a:p>
            <a:pPr marL="9144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The year the home was built has an impact on the price and square footage. </a:t>
            </a:r>
            <a:endParaRPr sz="1800" dirty="0"/>
          </a:p>
        </p:txBody>
      </p:sp>
      <p:pic>
        <p:nvPicPr>
          <p:cNvPr id="258" name="Google Shape;2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172" y="125850"/>
            <a:ext cx="3915401" cy="33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00" y="3386770"/>
            <a:ext cx="7190550" cy="35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/>
              <a:t>Actionable Insights</a:t>
            </a:r>
          </a:p>
        </p:txBody>
      </p:sp>
      <p:sp>
        <p:nvSpPr>
          <p:cNvPr id="265" name="Google Shape;265;p14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91440" lvl="0" indent="-1524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b="1" dirty="0"/>
              <a:t>Seller Strategies:</a:t>
            </a:r>
            <a:endParaRPr lang="en-US" sz="2000" dirty="0"/>
          </a:p>
          <a:p>
            <a:pPr marL="347472" lvl="1" indent="-342900" algn="l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dirty="0">
                <a:solidFill>
                  <a:schemeClr val="lt1"/>
                </a:solidFill>
              </a:rPr>
              <a:t>Current owners, do not list homes during winter as sales are less likely to occur. </a:t>
            </a:r>
          </a:p>
          <a:p>
            <a:pPr marL="347472" lvl="1" indent="-342900" algn="l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dirty="0">
                <a:solidFill>
                  <a:schemeClr val="lt1"/>
                </a:solidFill>
              </a:rPr>
              <a:t>Summer months attracted more buyers and have more predictable prices</a:t>
            </a:r>
          </a:p>
          <a:p>
            <a:pPr marL="347472" lvl="1" indent="-381000" algn="l" rtl="0"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dirty="0">
                <a:solidFill>
                  <a:schemeClr val="lt1"/>
                </a:solidFill>
              </a:rPr>
              <a:t>Austin’s home sales are increasing at a higher rate than the population growth of the city</a:t>
            </a:r>
          </a:p>
          <a:p>
            <a:pPr marL="91440" lvl="0" indent="0" rtl="0"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lang="en-US" sz="2000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2C9D247-55E9-4041-A417-964537AB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74646"/>
            <a:ext cx="6767803" cy="293914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C61ED2-0789-4167-8DB1-DAF21B38F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454" y="116632"/>
            <a:ext cx="6043126" cy="28971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Project Overview</a:t>
            </a:r>
            <a:endParaRPr/>
          </a:p>
        </p:txBody>
      </p:sp>
      <p:grpSp>
        <p:nvGrpSpPr>
          <p:cNvPr id="118" name="Google Shape;118;p2"/>
          <p:cNvGrpSpPr/>
          <p:nvPr/>
        </p:nvGrpSpPr>
        <p:grpSpPr>
          <a:xfrm>
            <a:off x="5288347" y="644054"/>
            <a:ext cx="6254724" cy="5484166"/>
            <a:chOff x="0" y="4291"/>
            <a:chExt cx="6254724" cy="5484166"/>
          </a:xfrm>
        </p:grpSpPr>
        <p:sp>
          <p:nvSpPr>
            <p:cNvPr id="119" name="Google Shape;119;p2"/>
            <p:cNvSpPr/>
            <p:nvPr/>
          </p:nvSpPr>
          <p:spPr>
            <a:xfrm>
              <a:off x="0" y="4291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76493" y="209947"/>
              <a:ext cx="502715" cy="50271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55702" y="4291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1055702" y="4291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Objective</a:t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0" y="1146826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76493" y="1352482"/>
              <a:ext cx="502715" cy="50271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55702" y="1146826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1055702" y="1146826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 </a:t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870328" y="1146826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3870328" y="1146826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Sources, Cleaning, Duplicates, Outliers, Missing Data</a:t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0" y="2289361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76493" y="2495017"/>
              <a:ext cx="502715" cy="50271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055702" y="2289361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1055702" y="2289361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Analysis </a:t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870328" y="2289361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3870328" y="2289361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 Answered and Actionable Insights </a:t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0" y="3431895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76493" y="3637552"/>
              <a:ext cx="502715" cy="50271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55702" y="3431895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 txBox="1"/>
            <p:nvPr/>
          </p:nvSpPr>
          <p:spPr>
            <a:xfrm>
              <a:off x="1055702" y="3431895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Limitations and Future Work </a:t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0" y="4574430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76493" y="4780087"/>
              <a:ext cx="502715" cy="50271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55702" y="4574430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 txBox="1"/>
            <p:nvPr/>
          </p:nvSpPr>
          <p:spPr>
            <a:xfrm>
              <a:off x="1055702" y="4574430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Q&amp;A 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/>
              <a:t>Limitations and Future Work </a:t>
            </a:r>
            <a:br>
              <a:rPr lang="en-US"/>
            </a:br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dirty="0"/>
              <a:t>Data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dirty="0"/>
              <a:t>Did not include list dates, length of time on the market, initial sales price, substantial data from 2021, total count of inventory.</a:t>
            </a:r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dirty="0"/>
              <a:t>With unlimited time and extensive data, we would conduct a more thorough analysis on the market to identify the best possible location, time. 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777a75497_2_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90" name="Google Shape;290;ge777a75497_2_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3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Kaggle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750" u="sng" dirty="0">
                <a:solidFill>
                  <a:schemeClr val="hlink"/>
                </a:solidFill>
                <a:hlinkClick r:id="rId3"/>
              </a:rPr>
              <a:t>https://www.kaggle.com/ericpierce/austinhousingprices?select=austinHousingData.csv</a:t>
            </a:r>
            <a:endParaRPr dirty="0"/>
          </a:p>
          <a:p>
            <a:pPr marL="91440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3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Google Maps </a:t>
            </a:r>
            <a:r>
              <a:rPr lang="en-US" dirty="0" err="1"/>
              <a:t>api</a:t>
            </a:r>
            <a:r>
              <a:rPr lang="en-US" dirty="0"/>
              <a:t> 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750" u="sng" dirty="0">
                <a:solidFill>
                  <a:schemeClr val="hlink"/>
                </a:solidFill>
                <a:hlinkClick r:id="rId4"/>
              </a:rPr>
              <a:t>https://cloud.google.com/maps-platform/</a:t>
            </a:r>
            <a:r>
              <a:rPr lang="en-US" sz="1750" dirty="0">
                <a:solidFill>
                  <a:schemeClr val="dk1"/>
                </a:solidFill>
              </a:rPr>
              <a:t> </a:t>
            </a:r>
            <a:endParaRPr sz="175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sz="1750" dirty="0">
              <a:solidFill>
                <a:schemeClr val="dk1"/>
              </a:solidFill>
            </a:endParaRPr>
          </a:p>
          <a:p>
            <a:pPr marL="457200" lvl="0" indent="-339725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US" dirty="0"/>
              <a:t>Census</a:t>
            </a:r>
            <a:endParaRPr sz="175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750" u="sng" dirty="0">
                <a:solidFill>
                  <a:schemeClr val="hlink"/>
                </a:solidFill>
                <a:hlinkClick r:id="rId5"/>
              </a:rPr>
              <a:t>https://www.census.gov/data/datasets/time-series/demo/popest/2010s-counties-total.htm</a:t>
            </a:r>
            <a:r>
              <a:rPr lang="en-US" sz="1750" u="sng" dirty="0">
                <a:solidFill>
                  <a:schemeClr val="hlink"/>
                </a:solidFill>
              </a:rPr>
              <a:t>l</a:t>
            </a:r>
            <a:endParaRPr sz="1100" dirty="0">
              <a:solidFill>
                <a:schemeClr val="dk1"/>
              </a:solidFill>
              <a:highlight>
                <a:srgbClr val="F8F8F8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 dirty="0"/>
              <a:t>Q/A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Objective </a:t>
            </a:r>
            <a:endParaRPr/>
          </a:p>
        </p:txBody>
      </p:sp>
      <p:cxnSp>
        <p:nvCxnSpPr>
          <p:cNvPr id="149" name="Google Shape;149;p3"/>
          <p:cNvCxnSpPr/>
          <p:nvPr/>
        </p:nvCxnSpPr>
        <p:spPr>
          <a:xfrm>
            <a:off x="4971323" y="2211346"/>
            <a:ext cx="0" cy="234958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3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2032" cy="549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1800"/>
              <a:t>Conduct an in-depth review of the Austin Housing Market data and determine what variables impact price, sales frequency, timing for selling versus buying, and other factors that play a role in the housing market. </a:t>
            </a: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2300"/>
              <a:t>Inspiration</a:t>
            </a:r>
            <a:r>
              <a:rPr lang="en-US" sz="2000"/>
              <a:t>: </a:t>
            </a:r>
            <a:endParaRPr sz="2000"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1800"/>
              <a:t>The population of Austin, TX is growing exponentially. How does this growth affect the housing market and its participants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777a75497_4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e777a75497_4_4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8000" cy="5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dirty="0">
                <a:solidFill>
                  <a:srgbClr val="FFFFFF"/>
                </a:solidFill>
              </a:rPr>
              <a:t>Objective </a:t>
            </a:r>
            <a:endParaRPr dirty="0"/>
          </a:p>
        </p:txBody>
      </p:sp>
      <p:cxnSp>
        <p:nvCxnSpPr>
          <p:cNvPr id="157" name="Google Shape;157;ge777a75497_4_4"/>
          <p:cNvCxnSpPr/>
          <p:nvPr/>
        </p:nvCxnSpPr>
        <p:spPr>
          <a:xfrm>
            <a:off x="4971323" y="2211346"/>
            <a:ext cx="0" cy="234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ge777a75497_4_4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1900" cy="5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2200" dirty="0"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2300" dirty="0"/>
              <a:t>Research Questions:</a:t>
            </a:r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lang="en-US" sz="2300"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0" i="0" dirty="0">
                <a:latin typeface="Arial"/>
                <a:ea typeface="Arial"/>
                <a:cs typeface="Arial"/>
                <a:sym typeface="Arial"/>
              </a:rPr>
              <a:t>How has the frequency of sales been affected by year?  Have they increased or decreased?</a:t>
            </a:r>
            <a:endParaRPr sz="1800"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0" i="0" dirty="0">
                <a:latin typeface="Arial"/>
                <a:ea typeface="Arial"/>
                <a:cs typeface="Arial"/>
                <a:sym typeface="Arial"/>
              </a:rPr>
              <a:t>What type of houses are being purchased? (single,</a:t>
            </a:r>
            <a:r>
              <a:rPr lang="en-US" sz="1800" dirty="0"/>
              <a:t> </a:t>
            </a:r>
            <a:r>
              <a:rPr lang="en-US" sz="1800" b="0" i="0" dirty="0">
                <a:latin typeface="Arial"/>
                <a:ea typeface="Arial"/>
                <a:cs typeface="Arial"/>
                <a:sym typeface="Arial"/>
              </a:rPr>
              <a:t>family, condo, multifamily)</a:t>
            </a:r>
            <a:endParaRPr sz="1800"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dirty="0"/>
              <a:t>What area of Austin is the housing market growing in?</a:t>
            </a:r>
            <a:endParaRPr sz="1800"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0" i="0" dirty="0">
                <a:latin typeface="Arial"/>
                <a:ea typeface="Arial"/>
                <a:cs typeface="Arial"/>
                <a:sym typeface="Arial"/>
              </a:rPr>
              <a:t>Does the market favor investors/buyers or sellers?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Data and Analysis </a:t>
            </a:r>
            <a:br>
              <a:rPr lang="en-US" sz="6000">
                <a:solidFill>
                  <a:srgbClr val="FFFFFF"/>
                </a:solidFill>
              </a:rPr>
            </a:br>
            <a:endParaRPr sz="6000">
              <a:solidFill>
                <a:srgbClr val="FFFFFF"/>
              </a:solidFill>
            </a:endParaRPr>
          </a:p>
        </p:txBody>
      </p:sp>
      <p:cxnSp>
        <p:nvCxnSpPr>
          <p:cNvPr id="165" name="Google Shape;165;p4"/>
          <p:cNvCxnSpPr/>
          <p:nvPr/>
        </p:nvCxnSpPr>
        <p:spPr>
          <a:xfrm>
            <a:off x="4971323" y="2211346"/>
            <a:ext cx="0" cy="234958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4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2032" cy="549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 dirty="0"/>
              <a:t>Sources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 dirty="0"/>
              <a:t>U.S Census, Google Maps API, Kaggle </a:t>
            </a:r>
            <a:endParaRPr dirty="0"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 dirty="0"/>
              <a:t>Cleaning</a:t>
            </a:r>
            <a:endParaRPr dirty="0"/>
          </a:p>
          <a:p>
            <a:pPr marL="4572" lvl="1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</a:pPr>
            <a:r>
              <a:rPr lang="en-US" dirty="0"/>
              <a:t>  Outliers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Char char=" "/>
            </a:pPr>
            <a:r>
              <a:rPr lang="en-US" dirty="0"/>
              <a:t>Limited to the city of Austin and Single Family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Char char=" "/>
            </a:pPr>
            <a:r>
              <a:rPr lang="en-US" dirty="0"/>
              <a:t>Removed extreme price and size outliers.</a:t>
            </a:r>
            <a:endParaRPr dirty="0"/>
          </a:p>
          <a:p>
            <a:pPr marL="548640" lvl="2" indent="-421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 dirty="0"/>
              <a:t>Missing Data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Char char=" "/>
            </a:pPr>
            <a:r>
              <a:rPr lang="en-US" dirty="0"/>
              <a:t>Data for 2021 homes sales was limited in this data set </a:t>
            </a:r>
            <a:endParaRPr dirty="0"/>
          </a:p>
          <a:p>
            <a:pPr marL="548640" lvl="2" indent="-5359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 "/>
            </a:pPr>
            <a:endParaRPr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</a:pPr>
            <a:endParaRPr sz="2000" dirty="0"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777a75497_1_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0" lvl="0" indent="45720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000"/>
              <a:t>Population 2010-2019</a:t>
            </a:r>
            <a:endParaRPr sz="2000"/>
          </a:p>
        </p:txBody>
      </p:sp>
      <p:sp>
        <p:nvSpPr>
          <p:cNvPr id="175" name="Google Shape;175;ge777a75497_1_21"/>
          <p:cNvSpPr txBox="1">
            <a:spLocks noGrp="1"/>
          </p:cNvSpPr>
          <p:nvPr>
            <p:ph type="body" idx="2"/>
          </p:nvPr>
        </p:nvSpPr>
        <p:spPr>
          <a:xfrm>
            <a:off x="8355881" y="1463336"/>
            <a:ext cx="3398400" cy="48767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42900">
              <a:buFont typeface="Arial"/>
              <a:buChar char="●"/>
            </a:pPr>
            <a:r>
              <a:rPr lang="en-US" sz="1800" dirty="0"/>
              <a:t>Population increased 2.1% to 2.4% annually since 2010</a:t>
            </a:r>
          </a:p>
          <a:p>
            <a:pPr indent="-342900">
              <a:buFont typeface="Arial"/>
              <a:buChar char="●"/>
            </a:pPr>
            <a:endParaRPr lang="en-US" dirty="0"/>
          </a:p>
          <a:p>
            <a:pPr indent="-342900">
              <a:buFont typeface="Arial"/>
              <a:buChar char="●"/>
            </a:pPr>
            <a:r>
              <a:rPr lang="en-US" dirty="0"/>
              <a:t>Steady increase of population could be a factor for the increase in the price of homes.</a:t>
            </a:r>
          </a:p>
          <a:p>
            <a:pPr indent="-342900">
              <a:buFont typeface="Arial"/>
              <a:buChar char="●"/>
            </a:pPr>
            <a:endParaRPr lang="en-US" sz="1800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C739950-6810-45C6-A99C-48D9441F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395" y="1319814"/>
            <a:ext cx="4736177" cy="30746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/>
              <a:t>Analysis</a:t>
            </a:r>
          </a:p>
        </p:txBody>
      </p:sp>
      <p:sp>
        <p:nvSpPr>
          <p:cNvPr id="181" name="Google Shape;181;p6"/>
          <p:cNvSpPr txBox="1">
            <a:spLocks noGrp="1"/>
          </p:cNvSpPr>
          <p:nvPr>
            <p:ph type="body" idx="1"/>
          </p:nvPr>
        </p:nvSpPr>
        <p:spPr/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778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endParaRPr lang="en-US" b="0" i="0" dirty="0"/>
          </a:p>
          <a:p>
            <a:pPr marL="91440" lvl="0" indent="-1778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endParaRPr lang="en-US" dirty="0"/>
          </a:p>
          <a:p>
            <a:pPr marL="91440" lvl="0" indent="-1778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endParaRPr lang="en-US" b="0" i="0" dirty="0"/>
          </a:p>
          <a:p>
            <a:pPr marL="91440" lvl="0" indent="-1778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b="0" i="0" dirty="0"/>
              <a:t>Homes sales in Austin </a:t>
            </a:r>
            <a:r>
              <a:rPr lang="en-US" dirty="0"/>
              <a:t>are increasing yearly</a:t>
            </a:r>
          </a:p>
          <a:p>
            <a:pPr marL="347472" lvl="1" indent="-342900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3200" dirty="0"/>
              <a:t>Home sales increased 2% from 2018 to 2019 and jumped to 10% from 2019 to 2020</a:t>
            </a:r>
          </a:p>
          <a:p>
            <a:pPr marL="4572" lvl="1" indent="0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200" dirty="0">
                <a:highlight>
                  <a:srgbClr val="FFFF00"/>
                </a:highlight>
              </a:rPr>
              <a:t> </a:t>
            </a:r>
            <a:endParaRPr lang="en-US" sz="3200" b="0" i="0" dirty="0">
              <a:highlight>
                <a:srgbClr val="FFFF00"/>
              </a:highlight>
            </a:endParaRPr>
          </a:p>
        </p:txBody>
      </p:sp>
      <p:sp>
        <p:nvSpPr>
          <p:cNvPr id="183" name="Text Placeholder 3">
            <a:extLst>
              <a:ext uri="{FF2B5EF4-FFF2-40B4-BE49-F238E27FC236}">
                <a16:creationId xmlns:a16="http://schemas.microsoft.com/office/drawing/2014/main" id="{2BF2E37A-5DF4-4F22-A9B2-2246DDB244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90ED9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7" descr="Chart, bar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28" r="-1" b="-1"/>
          <a:stretch/>
        </p:blipFill>
        <p:spPr>
          <a:xfrm>
            <a:off x="692792" y="643467"/>
            <a:ext cx="10905000" cy="55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rmAutofit/>
          </a:bodyPr>
          <a:lstStyle/>
          <a:p>
            <a:pPr marL="91440" lvl="0" indent="-28575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Char char=" "/>
            </a:pPr>
            <a:r>
              <a:rPr lang="en-US" dirty="0"/>
              <a:t>“What are different trends in the housing market?”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endParaRPr lang="en-US" dirty="0"/>
          </a:p>
        </p:txBody>
      </p:sp>
      <p:sp>
        <p:nvSpPr>
          <p:cNvPr id="194" name="Google Shape;194;p5"/>
          <p:cNvSpPr txBox="1">
            <a:spLocks noGrp="1"/>
          </p:cNvSpPr>
          <p:nvPr>
            <p:ph type="body" idx="1"/>
          </p:nvPr>
        </p:nvSpPr>
        <p:spPr/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we look at a few key areas: </a:t>
            </a:r>
            <a:endParaRPr lang="en-US" b="0" i="0" dirty="0"/>
          </a:p>
          <a:p>
            <a:pPr marL="91440" lvl="0" indent="-171450" rtl="0">
              <a:spcBef>
                <a:spcPts val="130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lang="en-US" b="0" i="0" dirty="0"/>
              <a:t>What type of houses are being purchased? </a:t>
            </a:r>
            <a:endParaRPr lang="en-US" dirty="0"/>
          </a:p>
          <a:p>
            <a:pPr marL="91440" lvl="0" indent="0" rtl="0">
              <a:spcBef>
                <a:spcPts val="1300"/>
              </a:spcBef>
              <a:spcAft>
                <a:spcPts val="0"/>
              </a:spcAft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91440" lvl="0" indent="-171450" rtl="0">
              <a:spcBef>
                <a:spcPts val="600"/>
              </a:spcBef>
              <a:spcAft>
                <a:spcPts val="0"/>
              </a:spcAft>
              <a:buSzPts val="2700"/>
              <a:buChar char="●"/>
            </a:pPr>
            <a:r>
              <a:rPr lang="en-US" dirty="0"/>
              <a:t>Where are homes being purchased?</a:t>
            </a:r>
          </a:p>
          <a:p>
            <a:pPr marL="9144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91440" lvl="0" indent="-171450" rtl="0">
              <a:spcBef>
                <a:spcPts val="600"/>
              </a:spcBef>
              <a:spcAft>
                <a:spcPts val="0"/>
              </a:spcAft>
              <a:buSzPts val="2700"/>
              <a:buChar char="●"/>
            </a:pPr>
            <a:r>
              <a:rPr lang="en-US" dirty="0"/>
              <a:t>What time of the year are homes bought and sold?</a:t>
            </a:r>
          </a:p>
          <a:p>
            <a:pPr marL="91440" lvl="0" indent="0" rtl="0">
              <a:spcBef>
                <a:spcPts val="130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A picture containing grass, outdoor, mountain, nature&#10;&#10;Description automatically generated">
            <a:extLst>
              <a:ext uri="{FF2B5EF4-FFF2-40B4-BE49-F238E27FC236}">
                <a16:creationId xmlns:a16="http://schemas.microsoft.com/office/drawing/2014/main" id="{E0C9668C-5072-4EE7-B875-42337DD9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10" y="1998134"/>
            <a:ext cx="5912498" cy="47601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</TotalTime>
  <Words>609</Words>
  <Application>Microsoft Office PowerPoint</Application>
  <PresentationFormat>Widescreen</PresentationFormat>
  <Paragraphs>105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Metropolitan</vt:lpstr>
      <vt:lpstr>Metropolitan</vt:lpstr>
      <vt:lpstr>Austin Housing EDA</vt:lpstr>
      <vt:lpstr>Project Overview</vt:lpstr>
      <vt:lpstr>Objective </vt:lpstr>
      <vt:lpstr>Objective </vt:lpstr>
      <vt:lpstr>Data and Analysis  </vt:lpstr>
      <vt:lpstr>PowerPoint Presentation</vt:lpstr>
      <vt:lpstr>Analysis</vt:lpstr>
      <vt:lpstr>PowerPoint Presentation</vt:lpstr>
      <vt:lpstr>“What are different trends in the housing market?”  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Prices vs. Region</vt:lpstr>
      <vt:lpstr>PowerPoint Presentation</vt:lpstr>
      <vt:lpstr>Actionable Insights</vt:lpstr>
      <vt:lpstr>Actionable Insights</vt:lpstr>
      <vt:lpstr>Limitations and Future Work  </vt:lpstr>
      <vt:lpstr>References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Housing EDA</dc:title>
  <dc:creator>jon arnold</dc:creator>
  <cp:lastModifiedBy>Quang, Tien</cp:lastModifiedBy>
  <cp:revision>3</cp:revision>
  <dcterms:created xsi:type="dcterms:W3CDTF">2021-07-31T18:40:38Z</dcterms:created>
  <dcterms:modified xsi:type="dcterms:W3CDTF">2021-08-04T20:04:25Z</dcterms:modified>
</cp:coreProperties>
</file>